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Economica" panose="020B0604020202020204" charset="0"/>
      <p:regular r:id="rId10"/>
      <p:bold r:id="rId11"/>
      <p:italic r:id="rId12"/>
      <p:boldItalic r:id="rId13"/>
    </p:embeddedFont>
    <p:embeddedFont>
      <p:font typeface="Open Sans" panose="020B0606030504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21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44363eb9b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g144363eb9b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44363eb9b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g144363eb9b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44363eb9b7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g144363eb9b7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56f48639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g1456f48639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456f4863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g1456f4863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456f48639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1456f48639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456f48639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1456f48639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1008933"/>
            <a:ext cx="1081625" cy="1499896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4355671"/>
            <a:ext cx="1081625" cy="1499896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925673"/>
            <a:ext cx="30546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4155440"/>
            <a:ext cx="30546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9500" y="5625233"/>
            <a:ext cx="5998800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276167"/>
            <a:ext cx="8520600" cy="28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311700" y="4216000"/>
            <a:ext cx="8520600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1700" y="1633633"/>
            <a:ext cx="3999900" cy="44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4832400" y="1633633"/>
            <a:ext cx="3999900" cy="44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8">
  <p:cSld name="TITLE_8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>
            <a:off x="7595938" y="613633"/>
            <a:ext cx="1081625" cy="1499896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6" name="Google Shape;26;p5"/>
          <p:cNvSpPr/>
          <p:nvPr/>
        </p:nvSpPr>
        <p:spPr>
          <a:xfrm rot="10800000" flipH="1">
            <a:off x="466425" y="4744471"/>
            <a:ext cx="1081625" cy="1499896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773700" y="2408600"/>
            <a:ext cx="7596600" cy="20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311700" y="1865867"/>
            <a:ext cx="2808000" cy="371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58788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7" name="Google Shape;47;p10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265500" y="1239033"/>
            <a:ext cx="4045200" cy="23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ubTitle" idx="1"/>
          </p:nvPr>
        </p:nvSpPr>
        <p:spPr>
          <a:xfrm>
            <a:off x="265500" y="3692001"/>
            <a:ext cx="4045200" cy="20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ctrTitle"/>
          </p:nvPr>
        </p:nvSpPr>
        <p:spPr>
          <a:xfrm>
            <a:off x="311700" y="163300"/>
            <a:ext cx="8520600" cy="395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4600" i="1">
                <a:solidFill>
                  <a:schemeClr val="accent1"/>
                </a:solidFill>
              </a:rPr>
              <a:t>Belonging</a:t>
            </a:r>
            <a:endParaRPr sz="4600" i="1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4600" i="1">
                <a:solidFill>
                  <a:srgbClr val="0000FF"/>
                </a:solidFill>
              </a:rPr>
              <a:t>Equity</a:t>
            </a:r>
            <a:endParaRPr sz="4600" i="1">
              <a:solidFill>
                <a:srgbClr val="0000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4600" i="1">
                <a:solidFill>
                  <a:schemeClr val="accent1"/>
                </a:solidFill>
              </a:rPr>
              <a:t>Diversity</a:t>
            </a:r>
            <a:endParaRPr sz="4600" i="1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US" sz="4600" i="1">
                <a:solidFill>
                  <a:srgbClr val="0000FF"/>
                </a:solidFill>
              </a:rPr>
              <a:t>Representation</a:t>
            </a:r>
            <a:endParaRPr sz="4600" i="1">
              <a:solidFill>
                <a:srgbClr val="0000FF"/>
              </a:solidFill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subTitle" idx="1"/>
          </p:nvPr>
        </p:nvSpPr>
        <p:spPr>
          <a:xfrm>
            <a:off x="311700" y="4550233"/>
            <a:ext cx="8520600" cy="9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3200">
                <a:solidFill>
                  <a:srgbClr val="0000FF"/>
                </a:solidFill>
              </a:rPr>
              <a:t>BEDR work for </a:t>
            </a:r>
            <a:endParaRPr sz="3200">
              <a:solidFill>
                <a:srgbClr val="0000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-US" sz="3200">
                <a:solidFill>
                  <a:srgbClr val="0000FF"/>
                </a:solidFill>
              </a:rPr>
              <a:t>NYSSMA</a:t>
            </a:r>
            <a:endParaRPr sz="32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773700" y="1605650"/>
            <a:ext cx="7596600" cy="36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4667"/>
              <a:buNone/>
            </a:pPr>
            <a:r>
              <a:rPr lang="en-US" sz="2400" b="1" i="1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NYSSMA Will Support: </a:t>
            </a:r>
            <a:endParaRPr sz="2400" b="1" i="1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4667"/>
              <a:buNone/>
            </a:pPr>
            <a:endParaRPr sz="2400" b="1" i="1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b="1" i="1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400" b="1" i="1" u="sng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sustained</a:t>
            </a:r>
            <a:r>
              <a:rPr lang="en-US" sz="2400" b="1" i="1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400" b="1" i="1" u="sng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robust process</a:t>
            </a:r>
            <a:r>
              <a:rPr lang="en-US" sz="2400" b="1" i="1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that </a:t>
            </a:r>
            <a:r>
              <a:rPr lang="en-US" sz="2400" b="1" i="1" u="sng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reflects, analyzes, and enhances</a:t>
            </a:r>
            <a:r>
              <a:rPr lang="en-US" sz="2400" b="1" i="1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the various systems of the organization through a </a:t>
            </a:r>
            <a:r>
              <a:rPr lang="en-US" sz="2400" b="1" i="1" u="sng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representative lens</a:t>
            </a:r>
            <a:r>
              <a:rPr lang="en-US" sz="2400" b="1" i="1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 for the </a:t>
            </a:r>
            <a:r>
              <a:rPr lang="en-US" sz="2400" b="1" i="1" u="sng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benefit of the populations we serve. 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220425"/>
            <a:ext cx="852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sz="5600"/>
              <a:t>Goals</a:t>
            </a:r>
            <a:endParaRPr sz="560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306275"/>
            <a:ext cx="8520600" cy="53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16" b="1" i="1">
                <a:solidFill>
                  <a:srgbClr val="0000FF"/>
                </a:solidFill>
              </a:rPr>
              <a:t>Create a community of BELONGING which empowers all members and students to feel respected, valued, and equally included as they engage with the ongoing work of NYSSMA.</a:t>
            </a:r>
            <a:endParaRPr sz="2416" b="1" i="1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 b="1" i="1">
              <a:solidFill>
                <a:srgbClr val="0000FF"/>
              </a:solidFill>
            </a:endParaRPr>
          </a:p>
          <a:p>
            <a:pPr marL="457200" lvl="0" indent="-362979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16"/>
              <a:buChar char="❖"/>
            </a:pPr>
            <a:r>
              <a:rPr lang="en-US" sz="2116"/>
              <a:t>Intentionally recruit diverse participants to the “pipeline” of NYSSMA at all levels of leadership - membership, adjudicators, county presidents, committee members, advisory council members, zone representatives</a:t>
            </a:r>
            <a:endParaRPr sz="2116"/>
          </a:p>
          <a:p>
            <a:pPr marL="457200" lvl="0" indent="-36297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16"/>
              <a:buChar char="❖"/>
            </a:pPr>
            <a:r>
              <a:rPr lang="en-US" sz="2116"/>
              <a:t>Promote Diverse Composers, Conductors, and Clinicians</a:t>
            </a:r>
            <a:endParaRPr sz="2116"/>
          </a:p>
          <a:p>
            <a:pPr marL="457200" lvl="0" indent="-36297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16"/>
              <a:buChar char="❖"/>
            </a:pPr>
            <a:r>
              <a:rPr lang="en-US" sz="2116"/>
              <a:t>Increase Student Performance Opportunities</a:t>
            </a:r>
            <a:endParaRPr sz="2116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i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i="1">
                <a:solidFill>
                  <a:srgbClr val="9900FF"/>
                </a:solidFill>
              </a:rPr>
              <a:t>NAfME Equity Keystone:  </a:t>
            </a:r>
            <a:r>
              <a:rPr lang="en-US">
                <a:solidFill>
                  <a:srgbClr val="9900FF"/>
                </a:solidFill>
              </a:rPr>
              <a:t>Develop pathways to leadership to advance the mission.</a:t>
            </a:r>
            <a:endParaRPr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220425"/>
            <a:ext cx="852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sz="5600"/>
              <a:t>Goals</a:t>
            </a:r>
            <a:endParaRPr sz="5600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306275"/>
            <a:ext cx="8520600" cy="53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b="1" i="1">
                <a:solidFill>
                  <a:srgbClr val="0000FF"/>
                </a:solidFill>
              </a:rPr>
              <a:t>Improved Representation in all areas inclusive of new ideas for classroom experiences, NYSSMA leadership, festivals and publications.</a:t>
            </a:r>
            <a:endParaRPr sz="2200" b="1" i="1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Create avenues for feedback from the field: Analyze and apply survey results: members, non members, students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Outreach to non-members provide with the goal of expanding NYSSMA’s reach and service to teachers and students in New York.</a:t>
            </a:r>
            <a:endParaRPr sz="2000"/>
          </a:p>
          <a:p>
            <a:pPr marL="457200" lvl="0" indent="-362979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16"/>
              <a:buChar char="❖"/>
            </a:pPr>
            <a:r>
              <a:rPr lang="en-US" sz="2116"/>
              <a:t>Create new opportunities for students by increasing pathways in our evaluation practices and procedures</a:t>
            </a:r>
            <a:endParaRPr sz="2116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i="1">
                <a:solidFill>
                  <a:srgbClr val="9900FF"/>
                </a:solidFill>
              </a:rPr>
              <a:t>NAfME Equity Keystone:</a:t>
            </a:r>
            <a:r>
              <a:rPr lang="en-US">
                <a:solidFill>
                  <a:srgbClr val="9900FF"/>
                </a:solidFill>
              </a:rPr>
              <a:t> Develop a framework for understanding equity that guides, informs, and shapes decision-making processes.</a:t>
            </a:r>
            <a:endParaRPr sz="2416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220425"/>
            <a:ext cx="852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sz="5600"/>
              <a:t>Goals</a:t>
            </a:r>
            <a:endParaRPr sz="5600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306275"/>
            <a:ext cx="8520600" cy="53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2200" b="1" i="1">
                <a:solidFill>
                  <a:srgbClr val="0000FF"/>
                </a:solidFill>
              </a:rPr>
              <a:t>Equity in all aspects of the organization through reevaluation of traditions, reflection on short-comings, and growth in accountability, transparency, and access.</a:t>
            </a:r>
            <a:endParaRPr sz="2200" b="1" i="1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b="1" i="1"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Review in light of increasingly diverse population respecting the past work that has been the core of NYSSMA’s strength as an organization.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All NYSSMA committees go through self reflection activities</a:t>
            </a:r>
            <a:endParaRPr sz="20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>
                <a:solidFill>
                  <a:srgbClr val="9900FF"/>
                </a:solidFill>
              </a:rPr>
              <a:t>NAfME Equity Keystone:</a:t>
            </a:r>
            <a:endParaRPr i="1">
              <a:solidFill>
                <a:srgbClr val="99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>
                <a:solidFill>
                  <a:srgbClr val="9900FF"/>
                </a:solidFill>
              </a:rPr>
              <a:t>Identify root causes of inequity and develop strategies to eliminate barriers to student opportunities.</a:t>
            </a:r>
            <a:endParaRPr sz="2416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220425"/>
            <a:ext cx="852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sz="5600"/>
              <a:t>Goals</a:t>
            </a:r>
            <a:endParaRPr sz="5600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306275"/>
            <a:ext cx="8520600" cy="53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b="1" i="1">
                <a:solidFill>
                  <a:srgbClr val="0000FF"/>
                </a:solidFill>
              </a:rPr>
              <a:t>Diversified curricular and pedagogical practice that is responsive to the teacher and student  population in all areas of the state</a:t>
            </a:r>
            <a:endParaRPr sz="2200" b="1" i="1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b="1" i="1"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Work with curriculum and classroom committees: recognizing that different regions of NYS will require different resources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Work to define and increase diversity in repertoire: link to the Institute for Composer Diversity’s databases and other relevant resources</a:t>
            </a:r>
            <a:endParaRPr sz="2000"/>
          </a:p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❖"/>
            </a:pPr>
            <a:r>
              <a:rPr lang="en-US" sz="2000"/>
              <a:t>Review existing NYSSMA libraries for BEDR</a:t>
            </a:r>
            <a:endParaRPr sz="2000"/>
          </a:p>
          <a:p>
            <a:pPr marL="4572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i="1">
                <a:solidFill>
                  <a:srgbClr val="9900FF"/>
                </a:solidFill>
              </a:rPr>
              <a:t>NAfME Equity Keystone:</a:t>
            </a:r>
            <a:r>
              <a:rPr lang="en-US">
                <a:solidFill>
                  <a:srgbClr val="9900FF"/>
                </a:solidFill>
              </a:rPr>
              <a:t> Assist members in providing diverse musical experiences for students.</a:t>
            </a:r>
            <a:endParaRPr sz="2416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220425"/>
            <a:ext cx="8520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sz="5600"/>
              <a:t>Going Forward</a:t>
            </a:r>
            <a:endParaRPr sz="5600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982425"/>
            <a:ext cx="8520600" cy="48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rgbClr val="0000FF"/>
                </a:solidFill>
              </a:rPr>
              <a:t>Diversity infused into the ongoing work of NYSSMA</a:t>
            </a:r>
            <a:endParaRPr sz="2400" b="1" i="1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i="1">
              <a:solidFill>
                <a:srgbClr val="0000FF"/>
              </a:solidFill>
            </a:endParaRPr>
          </a:p>
          <a:p>
            <a:pPr marL="457200" lvl="0" indent="-3746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Char char="❖"/>
            </a:pPr>
            <a:r>
              <a:rPr lang="en-US" sz="2300"/>
              <a:t>Engage Executive Council, use survey data from members and non members</a:t>
            </a:r>
            <a:endParaRPr sz="2300"/>
          </a:p>
          <a:p>
            <a:pPr marL="45720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300"/>
              <a:buChar char="❖"/>
            </a:pPr>
            <a:r>
              <a:rPr lang="en-US" sz="2300"/>
              <a:t>Pay attention to the “pipeline” for NYSSMA</a:t>
            </a:r>
            <a:endParaRPr sz="2300"/>
          </a:p>
          <a:p>
            <a:pPr marL="45720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300"/>
              <a:buChar char="❖"/>
            </a:pPr>
            <a:r>
              <a:rPr lang="en-US" sz="2300"/>
              <a:t>Build a shared understanding of diversity in repertoire in the classroom, in curriculum,on performance stages, and in our NYSSMA manual</a:t>
            </a:r>
            <a:endParaRPr sz="2300"/>
          </a:p>
          <a:p>
            <a:pPr marL="457200" lvl="0" indent="-3746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300"/>
              <a:buChar char="❖"/>
            </a:pPr>
            <a:r>
              <a:rPr lang="en-US" sz="2300"/>
              <a:t>Collect thoughts and form guidelines to be utilized whenever repertoire is selected, and lists published</a:t>
            </a:r>
            <a:endParaRPr sz="2200" b="1" i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Economica</vt:lpstr>
      <vt:lpstr>Arial</vt:lpstr>
      <vt:lpstr>Open Sans</vt:lpstr>
      <vt:lpstr>Luxe</vt:lpstr>
      <vt:lpstr>Belonging Equity Diversity Representation</vt:lpstr>
      <vt:lpstr>NYSSMA Will Support:   A sustained and robust process that reflects, analyzes, and enhances the various systems of the organization through a representative lens for the benefit of the populations we serve. </vt:lpstr>
      <vt:lpstr>Goals</vt:lpstr>
      <vt:lpstr>Goals</vt:lpstr>
      <vt:lpstr>Goals</vt:lpstr>
      <vt:lpstr>Goals</vt:lpstr>
      <vt:lpstr>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Belonging Equity Diversity Representation</dc:title>
  <dc:creator>Owner</dc:creator>
  <cp:lastModifiedBy>Adele Bovard</cp:lastModifiedBy>
  <cp:revision>1</cp:revision>
  <dcterms:modified xsi:type="dcterms:W3CDTF">2022-12-01T20:47:19Z</dcterms:modified>
</cp:coreProperties>
</file>